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394" r:id="rId2"/>
    <p:sldId id="3399" r:id="rId3"/>
    <p:sldId id="3396" r:id="rId4"/>
    <p:sldId id="3510" r:id="rId5"/>
    <p:sldId id="3509" r:id="rId6"/>
    <p:sldId id="3493" r:id="rId7"/>
    <p:sldId id="3511" r:id="rId8"/>
    <p:sldId id="3494" r:id="rId9"/>
    <p:sldId id="3512" r:id="rId10"/>
    <p:sldId id="3495" r:id="rId11"/>
    <p:sldId id="3496" r:id="rId12"/>
    <p:sldId id="3497" r:id="rId13"/>
    <p:sldId id="3424" r:id="rId14"/>
    <p:sldId id="3508" r:id="rId15"/>
    <p:sldId id="3503" r:id="rId16"/>
    <p:sldId id="3504" r:id="rId17"/>
    <p:sldId id="3505" r:id="rId18"/>
    <p:sldId id="3506" r:id="rId19"/>
    <p:sldId id="323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n gary" initials="wg" lastIdx="1" clrIdx="0">
    <p:extLst>
      <p:ext uri="{19B8F6BF-5375-455C-9EA6-DF929625EA0E}">
        <p15:presenceInfo xmlns:p15="http://schemas.microsoft.com/office/powerpoint/2012/main" userId="36f2ec5a437e18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BE8D"/>
    <a:srgbClr val="80E4C3"/>
    <a:srgbClr val="A597CD"/>
    <a:srgbClr val="EC9E97"/>
    <a:srgbClr val="02C693"/>
    <a:srgbClr val="C2E8F7"/>
    <a:srgbClr val="C7A489"/>
    <a:srgbClr val="88DBF8"/>
    <a:srgbClr val="92D2C6"/>
    <a:srgbClr val="C0E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0099" autoAdjust="0"/>
  </p:normalViewPr>
  <p:slideViewPr>
    <p:cSldViewPr snapToGrid="0">
      <p:cViewPr varScale="1">
        <p:scale>
          <a:sx n="87" d="100"/>
          <a:sy n="87" d="100"/>
        </p:scale>
        <p:origin x="856" y="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98365-F53F-4CDA-A9C3-AF7FD0858500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48B1E-3844-496C-8F27-82E99E74A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11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3118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概念的区分性就是选择的概念要对不同的类进行区分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我们看到公式（</a:t>
            </a:r>
            <a:r>
              <a:rPr lang="en-US" altLang="zh-CN" dirty="0"/>
              <a:t>3</a:t>
            </a:r>
            <a:r>
              <a:rPr lang="zh-CN" altLang="en-US" dirty="0"/>
              <a:t>），其中</a:t>
            </a:r>
            <a:r>
              <a:rPr lang="en-US" altLang="zh-CN" dirty="0"/>
              <a:t>x</a:t>
            </a:r>
            <a:r>
              <a:rPr lang="zh-CN" altLang="en-US" dirty="0"/>
              <a:t>表示一个图片为类</a:t>
            </a:r>
            <a:r>
              <a:rPr lang="en-US" altLang="zh-CN" dirty="0"/>
              <a:t>y</a:t>
            </a:r>
            <a:r>
              <a:rPr lang="zh-CN" altLang="en-US" dirty="0"/>
              <a:t>的特征向量，涛（</a:t>
            </a:r>
            <a:r>
              <a:rPr lang="en-US" altLang="zh-CN" dirty="0"/>
              <a:t>c</a:t>
            </a:r>
            <a:r>
              <a:rPr lang="zh-CN" altLang="en-US" dirty="0"/>
              <a:t>）表示概念</a:t>
            </a:r>
            <a:r>
              <a:rPr lang="en-US" altLang="zh-CN" dirty="0"/>
              <a:t>c</a:t>
            </a:r>
            <a:r>
              <a:rPr lang="zh-CN" altLang="en-US" dirty="0"/>
              <a:t>经过文本编码形成文本向量，公式（</a:t>
            </a:r>
            <a:r>
              <a:rPr lang="en-US" altLang="zh-CN" dirty="0"/>
              <a:t>3</a:t>
            </a:r>
            <a:r>
              <a:rPr lang="zh-CN" altLang="en-US" dirty="0"/>
              <a:t>）就表示类</a:t>
            </a:r>
            <a:r>
              <a:rPr lang="en-US" altLang="zh-CN" dirty="0"/>
              <a:t>y</a:t>
            </a:r>
            <a:r>
              <a:rPr lang="zh-CN" altLang="en-US" dirty="0"/>
              <a:t>与概念</a:t>
            </a:r>
            <a:r>
              <a:rPr lang="en-US" altLang="zh-CN" dirty="0"/>
              <a:t>c</a:t>
            </a:r>
            <a:r>
              <a:rPr lang="zh-CN" altLang="en-US" dirty="0"/>
              <a:t>之间的相似度。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接着</a:t>
            </a:r>
            <a:r>
              <a:rPr lang="en-US" altLang="zh-CN" dirty="0"/>
              <a:t>similar</a:t>
            </a:r>
            <a:r>
              <a:rPr lang="zh-CN" altLang="en-US" dirty="0"/>
              <a:t>拔，我们可以认为它表示在存在概念</a:t>
            </a:r>
            <a:r>
              <a:rPr lang="en-US" altLang="zh-CN" dirty="0"/>
              <a:t>c</a:t>
            </a:r>
            <a:r>
              <a:rPr lang="zh-CN" altLang="en-US" dirty="0"/>
              <a:t>的情况下，图片为类</a:t>
            </a:r>
            <a:r>
              <a:rPr lang="en-US" altLang="zh-CN" dirty="0"/>
              <a:t>y</a:t>
            </a:r>
            <a:r>
              <a:rPr lang="zh-CN" altLang="en-US" dirty="0"/>
              <a:t>的概率。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我们再看到公式（</a:t>
            </a:r>
            <a:r>
              <a:rPr lang="en-US" altLang="zh-CN" dirty="0"/>
              <a:t>4</a:t>
            </a:r>
            <a:r>
              <a:rPr lang="zh-CN" altLang="en-US" dirty="0"/>
              <a:t>），它的形式很像信息熵，我们知道信息熵越大，概率分布越平均，信息熵越小，概念分布越有序，即越有区分度。公式（</a:t>
            </a:r>
            <a:r>
              <a:rPr lang="en-US" altLang="zh-CN" dirty="0"/>
              <a:t>4</a:t>
            </a:r>
            <a:r>
              <a:rPr lang="zh-CN" altLang="en-US" dirty="0"/>
              <a:t>）相对于信息熵少了负号，则它们意思正好相反。那么</a:t>
            </a:r>
            <a:r>
              <a:rPr lang="en-US" altLang="zh-CN" dirty="0"/>
              <a:t>D</a:t>
            </a:r>
            <a:r>
              <a:rPr lang="zh-CN" altLang="en-US" dirty="0"/>
              <a:t>（</a:t>
            </a:r>
            <a:r>
              <a:rPr lang="en-US" altLang="zh-CN" dirty="0"/>
              <a:t>c</a:t>
            </a:r>
            <a:r>
              <a:rPr lang="zh-CN" altLang="en-US" dirty="0"/>
              <a:t>）越大，就表示在存在概念</a:t>
            </a:r>
            <a:r>
              <a:rPr lang="en-US" altLang="zh-CN" dirty="0"/>
              <a:t>c</a:t>
            </a:r>
            <a:r>
              <a:rPr lang="zh-CN" altLang="en-US" dirty="0"/>
              <a:t>的情况下，分类越集中于某些类，即越有区分度。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065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概念的完备性就是要保证所选的概念集</a:t>
            </a:r>
            <a:r>
              <a:rPr lang="zh-CN" altLang="en-US" dirty="0"/>
              <a:t>尽可能的代表该类候选集的所有概念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对于概念完备性的计算，作者对于类</a:t>
            </a:r>
            <a:r>
              <a:rPr lang="en-US" altLang="zh-CN" dirty="0"/>
              <a:t>y</a:t>
            </a:r>
            <a:r>
              <a:rPr lang="zh-CN" altLang="en-US" dirty="0"/>
              <a:t>候选集中概念</a:t>
            </a:r>
            <a:r>
              <a:rPr lang="en-US" altLang="zh-CN" dirty="0"/>
              <a:t>c1</a:t>
            </a:r>
            <a:r>
              <a:rPr lang="zh-CN" altLang="en-US" dirty="0"/>
              <a:t>，从类</a:t>
            </a:r>
            <a:r>
              <a:rPr lang="en-US" altLang="zh-CN" dirty="0"/>
              <a:t>y</a:t>
            </a:r>
            <a:r>
              <a:rPr lang="zh-CN" altLang="en-US" dirty="0"/>
              <a:t>的概念集的选出一个与</a:t>
            </a:r>
            <a:r>
              <a:rPr lang="en-US" altLang="zh-CN" dirty="0"/>
              <a:t>c1</a:t>
            </a:r>
            <a:r>
              <a:rPr lang="zh-CN" altLang="en-US" dirty="0"/>
              <a:t>最相似的概念</a:t>
            </a:r>
            <a:r>
              <a:rPr lang="en-US" altLang="zh-CN" dirty="0"/>
              <a:t>c2</a:t>
            </a:r>
            <a:r>
              <a:rPr lang="zh-CN" altLang="en-US" dirty="0"/>
              <a:t>，把所有的相似度相加得到完备性得分。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最大化完备性得分，即让概念集的概念尽可能的代表该类候选集的所有概念。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410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 </a:t>
                </a:r>
                <a:r>
                  <a:rPr lang="zh-CN" altLang="en-US" dirty="0"/>
                  <a:t>模型预测部分主要分成三个部分：</a:t>
                </a:r>
                <a:endParaRPr lang="en-US" altLang="zh-CN" dirty="0"/>
              </a:p>
              <a:p>
                <a:pPr marL="228600" indent="-228600">
                  <a:buAutoNum type="arabicPeriod"/>
                </a:pPr>
                <a:r>
                  <a:rPr lang="zh-CN" altLang="en-US" dirty="0"/>
                  <a:t>概念集经过文本编码后形成概念空间</a:t>
                </a:r>
                <a:r>
                  <a:rPr lang="en-US" altLang="zh-CN" dirty="0" err="1"/>
                  <a:t>E_c</a:t>
                </a:r>
                <a:endParaRPr lang="en-US" altLang="zh-CN" dirty="0"/>
              </a:p>
              <a:p>
                <a:pPr marL="228600" indent="-228600">
                  <a:buAutoNum type="arabicPeriod"/>
                </a:pPr>
                <a:r>
                  <a:rPr lang="zh-CN" altLang="en-US" dirty="0"/>
                  <a:t>测试图片经过图片编码器生成向量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，向量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与概念空间计算概念得分</a:t>
                </a:r>
                <a:endParaRPr lang="en-US" altLang="zh-CN" dirty="0"/>
              </a:p>
              <a:p>
                <a:pPr marL="228600" indent="-228600">
                  <a:buAutoNum type="arabicPeriod"/>
                </a:pPr>
                <a:r>
                  <a:rPr lang="zh-CN" altLang="en-US" dirty="0"/>
                  <a:t>类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概念权重矩阵经过激活与概念得分点乘得到最终的预测结果。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类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概念权重矩阵的值表示一个概念对形成一个类的重要性。如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就表示第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个概念对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个类的重要性。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而且作者为了提高可解释性和模型的训练速度，对类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概念权重矩阵进行了初始化，即如果概念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属于类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那么就将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相应位置置为一，否则置为零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模型的训练过程主要是对类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概念权重矩阵进行训练。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 </a:t>
                </a:r>
                <a:r>
                  <a:rPr lang="zh-CN" altLang="en-US" dirty="0"/>
                  <a:t>模型预测部分主要分成三个部分：</a:t>
                </a:r>
                <a:endParaRPr lang="en-US" altLang="zh-CN" dirty="0"/>
              </a:p>
              <a:p>
                <a:pPr marL="228600" indent="-228600">
                  <a:buAutoNum type="arabicPeriod"/>
                </a:pPr>
                <a:r>
                  <a:rPr lang="zh-CN" altLang="en-US" dirty="0"/>
                  <a:t>概念集经过文本编码后形成概念空间</a:t>
                </a:r>
                <a:r>
                  <a:rPr lang="en-US" altLang="zh-CN" dirty="0" err="1"/>
                  <a:t>E_c</a:t>
                </a:r>
                <a:endParaRPr lang="en-US" altLang="zh-CN" dirty="0"/>
              </a:p>
              <a:p>
                <a:pPr marL="228600" indent="-228600">
                  <a:buAutoNum type="arabicPeriod"/>
                </a:pPr>
                <a:r>
                  <a:rPr lang="zh-CN" altLang="en-US" dirty="0"/>
                  <a:t>测试图片经过图片编码器生成向量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，向量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与概念空间计算概念得分</a:t>
                </a:r>
                <a:endParaRPr lang="en-US" altLang="zh-CN" dirty="0"/>
              </a:p>
              <a:p>
                <a:pPr marL="228600" indent="-228600">
                  <a:buAutoNum type="arabicPeriod"/>
                </a:pPr>
                <a:r>
                  <a:rPr lang="zh-CN" altLang="en-US" dirty="0"/>
                  <a:t>类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概念权重矩阵经过激活与概念得分点乘得到最终的预测结果。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类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概念权重矩阵的值表示一个概念对形成一个类的重要性。如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w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_(𝑖,𝑗)</a:t>
                </a:r>
                <a:r>
                  <a:rPr lang="zh-CN" altLang="en-US" dirty="0"/>
                  <a:t>就表示第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个概念对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个类的重要性。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而且作者为了提高可解释性和模型的训练速度，对类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概念权重矩阵进行了初始化，即如果概念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属于类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那么就将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相应位置置为一，否则置为零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模型的训练过程主要是对类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概念权重矩阵进行训练。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663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为了比较</a:t>
            </a:r>
            <a:r>
              <a:rPr lang="en-US" altLang="zh-CN" b="0" i="0" dirty="0" err="1">
                <a:solidFill>
                  <a:srgbClr val="ECECEC"/>
                </a:solidFill>
                <a:effectLst/>
                <a:latin typeface="ui-sans-serif"/>
              </a:rPr>
              <a:t>LaBo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和黑盒模型之间性能差异，作者在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clip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上使用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Linear probe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，并和</a:t>
            </a:r>
            <a:r>
              <a:rPr lang="en-US" altLang="zh-CN" b="0" i="0" dirty="0" err="1">
                <a:solidFill>
                  <a:srgbClr val="ECECEC"/>
                </a:solidFill>
                <a:effectLst/>
                <a:latin typeface="ui-sans-serif"/>
              </a:rPr>
              <a:t>LaBo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在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11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个数据集上进行了测试。我们可以看</a:t>
            </a:r>
            <a:r>
              <a:rPr lang="en-US" altLang="zh-CN" b="0" i="0" dirty="0" err="1">
                <a:solidFill>
                  <a:srgbClr val="ECECEC"/>
                </a:solidFill>
                <a:effectLst/>
                <a:latin typeface="ui-sans-serif"/>
              </a:rPr>
              <a:t>LaBo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已经接近黑盒模型的性能。而且在样本较少的情况下，性能甚至更加优秀，这主要是概念能够携带视觉信息，保证了在样本较少的情况下，模型仍有足够的依据进行分类。</a:t>
            </a:r>
            <a:endParaRPr lang="en-US" altLang="zh-CN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l"/>
            <a:endParaRPr lang="en-US" altLang="zh-CN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l"/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但是</a:t>
            </a:r>
            <a:r>
              <a:rPr lang="en-US" altLang="zh-CN" b="0" i="0" dirty="0" err="1">
                <a:solidFill>
                  <a:srgbClr val="ECECEC"/>
                </a:solidFill>
                <a:effectLst/>
                <a:latin typeface="ui-sans-serif"/>
              </a:rPr>
              <a:t>LaBo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在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flower-102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这种细粒度的数据集中表现较差，作者认为这主要是因为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GPT3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对于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flower-102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提供的知识主要是非视觉的。作者在这里可以使用别的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LLM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来改进</a:t>
            </a:r>
            <a:r>
              <a:rPr lang="en-US" altLang="zh-CN" b="0" i="0" dirty="0" err="1">
                <a:solidFill>
                  <a:srgbClr val="ECECEC"/>
                </a:solidFill>
                <a:effectLst/>
                <a:latin typeface="ui-sans-serif"/>
              </a:rPr>
              <a:t>LaBo</a:t>
            </a:r>
            <a:endParaRPr lang="en-US" altLang="zh-CN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l"/>
            <a:endParaRPr lang="zh-CN" altLang="en-US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414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82E8A-EF1E-CFD9-7B81-B4F9D1E33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35BC09-2042-3747-F545-576297E40D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E71A20-9F63-B2A0-7DAC-29A109C7B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为了比较</a:t>
            </a:r>
            <a:r>
              <a:rPr lang="en-US" altLang="zh-CN" b="0" i="0" dirty="0" err="1">
                <a:solidFill>
                  <a:srgbClr val="ECECEC"/>
                </a:solidFill>
                <a:effectLst/>
                <a:latin typeface="ui-sans-serif"/>
              </a:rPr>
              <a:t>LaBo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在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CBM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中优越性，作者将</a:t>
            </a:r>
            <a:r>
              <a:rPr lang="en-US" altLang="zh-CN" b="0" i="0" dirty="0" err="1">
                <a:solidFill>
                  <a:srgbClr val="ECECEC"/>
                </a:solidFill>
                <a:effectLst/>
                <a:latin typeface="ui-sans-serif"/>
              </a:rPr>
              <a:t>LaBo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和目前最先进的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CBM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进行了比较，我们可以看到在不加残差预测器的情况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PCBM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比</a:t>
            </a:r>
            <a:r>
              <a:rPr lang="en-US" altLang="zh-CN" b="0" i="0" dirty="0" err="1">
                <a:solidFill>
                  <a:srgbClr val="ECECEC"/>
                </a:solidFill>
                <a:effectLst/>
                <a:latin typeface="ui-sans-serif"/>
              </a:rPr>
              <a:t>LaBo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的性能差上不少，而在加上残差预测器的情况，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PCBM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也并没有明显的领先，还失去了可解释性。</a:t>
            </a:r>
            <a:endParaRPr lang="en-US" altLang="zh-CN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61393A-1F93-827D-ADCB-DDAA1D825C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415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此外，作者还对瓶颈的大小和概念选择的方法，进行消融实验，</a:t>
            </a:r>
            <a:endParaRPr lang="en-US" altLang="zh-CN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l"/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我们可以看到随着瓶颈的增大实验的效果越来越好，但是随着样本的增多，领先幅度越来越小。这给我们在不同情景下的多种瓶颈选择。</a:t>
            </a:r>
            <a:endParaRPr lang="en-US" altLang="zh-CN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l"/>
            <a:endParaRPr lang="en-US" altLang="zh-CN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l"/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对于概念的选择方式，作者使用五个方法，随机选择，选择与对应类最相似的概念，得分函数中只考虑完备性，得分函数考虑区分性和论文中得分函数。可以看到本文使用的得分函数的模型性能最好，证明了作者设计的得分函数的有效性。</a:t>
            </a:r>
            <a:endParaRPr lang="en-US" altLang="zh-CN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l"/>
            <a:endParaRPr lang="en-US" altLang="zh-CN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l"/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权值矩阵初始化的方法</a:t>
            </a:r>
            <a:endParaRPr lang="en-US" altLang="zh-CN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l"/>
            <a:endParaRPr lang="en-US" altLang="zh-CN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l"/>
            <a:endParaRPr lang="en-US" altLang="zh-CN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l"/>
            <a:endParaRPr lang="en-US" altLang="zh-CN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l"/>
            <a:endParaRPr lang="zh-CN" altLang="en-US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02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Factuality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，即对于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k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张同一类带有概念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注释的图片，被人类认为概念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注释合理的比例。</a:t>
            </a:r>
            <a:endParaRPr lang="en-US" altLang="zh-CN" b="0" i="0" dirty="0">
              <a:solidFill>
                <a:srgbClr val="1D2129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zh-CN" b="0" i="0" dirty="0">
              <a:solidFill>
                <a:srgbClr val="1D2129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b="0" i="0" dirty="0" err="1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Groundability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，即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k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张与概念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相似度最高的图片，被人类认为相似的比例。</a:t>
            </a:r>
            <a:endParaRPr lang="zh-CN" altLang="en-US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063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 err="1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LaBo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w/o 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Submod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），它随机选择概念而不是使用子模函数</a:t>
            </a:r>
            <a:endParaRPr lang="en-US" altLang="zh-CN" b="0" i="0" dirty="0">
              <a:solidFill>
                <a:srgbClr val="1D2129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zh-CN" b="0" i="0" dirty="0">
              <a:solidFill>
                <a:srgbClr val="1D2129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CN" b="0" i="0" dirty="0" err="1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LaBo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 (w/o LM)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，它在不使用语言模型先验的情况下随机初始化概念权重矩阵。</a:t>
            </a:r>
            <a:endParaRPr lang="en-US" altLang="zh-CN" b="0" i="0" dirty="0">
              <a:solidFill>
                <a:srgbClr val="1D2129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zh-CN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WordNet</a:t>
            </a:r>
            <a:endParaRPr lang="zh-CN" altLang="en-US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610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6365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宾夕法尼亚大学 杨跃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主要的研究方向有：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28600" indent="-228600"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自然语言处理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28600" indent="-228600"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计算机视觉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28600" indent="-228600"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可解释性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indent="0">
              <a:buNone/>
            </a:pP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735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事后方法的优点是不施加任何模型约束。例如，梯度加权类激活映射方法跟踪网络梯度以识别指导预测的输入区域。类似地，解释生成方法要求模型通过调节字幕模型来为视觉任务生成解释。尽管它们具有各自的优势，但是已经有研究表明他们有时并不能正确的表示模型的推理过程。</a:t>
            </a:r>
            <a:endParaRPr lang="en-US" altLang="zh-CN" b="0" i="0" dirty="0">
              <a:solidFill>
                <a:srgbClr val="1D2129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1D2129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dirty="0"/>
              <a:t> </a:t>
            </a:r>
            <a:r>
              <a:rPr lang="zh-CN" altLang="en-US" dirty="0"/>
              <a:t>由此先前的研究者提出了</a:t>
            </a:r>
            <a:r>
              <a:rPr lang="en-US" altLang="zh-CN" b="1" dirty="0"/>
              <a:t>CBM</a:t>
            </a:r>
            <a:r>
              <a:rPr lang="zh-CN" altLang="en-US" dirty="0"/>
              <a:t>（</a:t>
            </a:r>
            <a:r>
              <a:rPr lang="en-US" altLang="zh-CN" dirty="0"/>
              <a:t>concept bottleneck model</a:t>
            </a:r>
            <a:r>
              <a:rPr lang="zh-CN" altLang="en-US" dirty="0"/>
              <a:t>），它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是一种内在可解释模型，它将模型决策分解为人类可理解的概念，允许人们轻松理解模型决策的过程。</a:t>
            </a:r>
            <a:endParaRPr lang="en-US" altLang="zh-CN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33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062FB-D090-327D-7EB1-D69BE9E6B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5AFF0B-53BC-BD92-9248-FF9A836E0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52612E-6339-117E-8FAE-0B727EC0AB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CBM</a:t>
            </a:r>
            <a:r>
              <a:rPr lang="zh-CN" altLang="en-US" dirty="0"/>
              <a:t>的工作模式 </a:t>
            </a:r>
            <a:r>
              <a:rPr lang="en-US" altLang="zh-CN" dirty="0"/>
              <a:t>1.</a:t>
            </a:r>
            <a:r>
              <a:rPr lang="zh-CN" altLang="en-US" dirty="0"/>
              <a:t>设计概念集 </a:t>
            </a:r>
            <a:r>
              <a:rPr lang="en-US" altLang="zh-CN" dirty="0"/>
              <a:t>2.</a:t>
            </a:r>
            <a:r>
              <a:rPr lang="zh-CN" altLang="en-US" dirty="0"/>
              <a:t>图片推理至概念 </a:t>
            </a:r>
            <a:r>
              <a:rPr lang="en-US" altLang="zh-CN" dirty="0"/>
              <a:t>3. </a:t>
            </a:r>
            <a:r>
              <a:rPr lang="zh-CN" altLang="en-US" dirty="0"/>
              <a:t>概念推理至标签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下面我们来看简单看一下</a:t>
            </a:r>
            <a:r>
              <a:rPr lang="en-US" altLang="zh-CN" dirty="0"/>
              <a:t>CBM</a:t>
            </a:r>
            <a:r>
              <a:rPr lang="zh-CN" altLang="en-US" dirty="0"/>
              <a:t>的工作过程：首先由领域专家根据下游任务进行概念集的设计（比如：预测</a:t>
            </a:r>
            <a:r>
              <a:rPr lang="en-US" altLang="zh-CN" dirty="0"/>
              <a:t>KL</a:t>
            </a:r>
            <a:r>
              <a:rPr lang="zh-CN" altLang="en-US" dirty="0"/>
              <a:t>等级（评估和分级关节炎）），然后相应的图片经过</a:t>
            </a:r>
            <a:r>
              <a:rPr lang="en-US" altLang="zh-CN" dirty="0"/>
              <a:t>CNN</a:t>
            </a:r>
            <a:r>
              <a:rPr lang="zh-CN" altLang="en-US" dirty="0"/>
              <a:t>推理至概念，最后由概念推理至最终的任务。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KL</a:t>
            </a:r>
            <a:r>
              <a:rPr lang="zh-CN" altLang="en-US" dirty="0"/>
              <a:t>等级概念：硬化，骨刺，关节间隙狭窄。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鸟类分类：翅膀颜色，尾巴颜色，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oppins-Medium"/>
              </a:rPr>
              <a:t>喙长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4E6BC1-CCFD-A3E6-F908-903C9836A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353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072DD-AAA6-22D9-5B6A-0E2828EBA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8A7C8D-57D2-FF61-5EB0-D76D66195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1F62535-9E75-5AD2-B566-7688DEE50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CBM</a:t>
            </a:r>
            <a:r>
              <a:rPr lang="zh-CN" altLang="en-US" dirty="0"/>
              <a:t>不仅推理过程透明，还允许用户直接对推理过程进行干预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KL</a:t>
            </a:r>
            <a:r>
              <a:rPr lang="zh-CN" altLang="en-US" dirty="0"/>
              <a:t>一般指的是</a:t>
            </a:r>
            <a:r>
              <a:rPr lang="en-US" altLang="zh-CN" b="1" dirty="0" err="1"/>
              <a:t>Kellgren</a:t>
            </a:r>
            <a:r>
              <a:rPr lang="en-US" altLang="zh-CN" b="1" dirty="0"/>
              <a:t>-Lawrence</a:t>
            </a:r>
            <a:r>
              <a:rPr lang="zh-CN" altLang="en-US" b="1" dirty="0"/>
              <a:t>分级</a:t>
            </a:r>
            <a:r>
              <a:rPr lang="zh-CN" altLang="en-US" dirty="0"/>
              <a:t>，它是用于评估和分级骨关节炎</a:t>
            </a:r>
            <a:endParaRPr lang="en-US" altLang="zh-CN" dirty="0"/>
          </a:p>
          <a:p>
            <a:r>
              <a:rPr lang="en-US" altLang="zh-CN" b="1" dirty="0"/>
              <a:t>KL 0</a:t>
            </a:r>
            <a:r>
              <a:rPr lang="zh-CN" altLang="en-US" dirty="0"/>
              <a:t>：没有关节炎迹象</a:t>
            </a:r>
            <a:r>
              <a:rPr lang="en-US" altLang="zh-CN" b="1" dirty="0"/>
              <a:t>KL 1</a:t>
            </a:r>
            <a:r>
              <a:rPr lang="zh-CN" altLang="en-US" dirty="0"/>
              <a:t>：可能的骨关节炎，关节间隙狭窄轻微</a:t>
            </a:r>
            <a:r>
              <a:rPr lang="en-US" altLang="zh-CN" b="1" dirty="0"/>
              <a:t>KL 2</a:t>
            </a:r>
            <a:r>
              <a:rPr lang="zh-CN" altLang="en-US" dirty="0"/>
              <a:t>：轻度骨关节炎，关节间隙轻度变窄，有少量骨赘（骨刺）形成</a:t>
            </a:r>
            <a:r>
              <a:rPr lang="en-US" altLang="zh-CN" b="1" dirty="0"/>
              <a:t>KL 3</a:t>
            </a:r>
            <a:r>
              <a:rPr lang="zh-CN" altLang="en-US" dirty="0"/>
              <a:t>：中度骨关节炎，关节间隙明显狭窄，伴有多处骨赘和轻度关节变形</a:t>
            </a:r>
            <a:r>
              <a:rPr lang="en-US" altLang="zh-CN" b="1" dirty="0"/>
              <a:t>KL 4</a:t>
            </a:r>
            <a:r>
              <a:rPr lang="zh-CN" altLang="en-US" dirty="0"/>
              <a:t>：重度骨关节炎，关节间隙几乎消失，骨赘大量形成并伴有显著关节变形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2A9A08-F2D7-E92D-5E3B-5E649EA87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160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提出了事后概念瓶颈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(PCBM)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，通过利用来自静态知识库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如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ConceptNet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的信息来代替人类专家的注释，并将图像特征的残差连接添加到最终预测中，以提高准确性。然而，由于知识库的覆盖范围有限，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PCBM 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无法扩展到更大规模的（例如 </a:t>
            </a:r>
            <a:r>
              <a:rPr lang="en-US" altLang="zh-CN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ImageNet 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）或特定领域的任务（例如细粒度）。此外，它包括一个残差预测器，使得它是一个端到端的模型，决策并不透明，破坏了可解释性。</a:t>
            </a:r>
            <a:endParaRPr lang="en-US" altLang="zh-CN" b="0" i="0" dirty="0">
              <a:solidFill>
                <a:srgbClr val="1D2129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1D2129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dirty="0"/>
              <a:t>PCBM</a:t>
            </a:r>
            <a:r>
              <a:rPr lang="zh-CN" altLang="en-US" dirty="0"/>
              <a:t>使用</a:t>
            </a:r>
            <a:r>
              <a:rPr lang="en-US" altLang="zh-CN" dirty="0"/>
              <a:t>clip</a:t>
            </a:r>
            <a:r>
              <a:rPr lang="zh-CN" altLang="en-US" dirty="0"/>
              <a:t>生成概念向量和图片特征向量，计算它们的相似度，再经过一个可解释的分类器（一般来说是稀疏线性层）得到分类结果。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875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0FCFF-1488-B92A-CFD3-A131899F6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19EF809-EF20-9E55-792D-8206D7E6F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1F4861-A8AF-B544-BDE7-9EA34F5EF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ACFA1D-74F0-302A-AB85-DBB81DAB3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688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       </a:t>
            </a:r>
            <a:r>
              <a:rPr lang="en-US" altLang="zh-CN" b="0" i="0" dirty="0" err="1">
                <a:solidFill>
                  <a:srgbClr val="ECECEC"/>
                </a:solidFill>
                <a:effectLst/>
                <a:latin typeface="ui-sans-serif"/>
              </a:rPr>
              <a:t>LaBo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模型主要分为三个部分：概念生成，概念选择和分类预测。在这里我们需要思考两个问题：第一先前的概念库是由人类专家构建，一般来说不用担心其质量，而使用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LLM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进行概念库生成，如何保证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ui-sans-serif"/>
              </a:rPr>
              <a:t>LLM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ui-sans-serif"/>
              </a:rPr>
              <a:t>的概念库的质量，第二是如何使用概念指导分类。</a:t>
            </a:r>
            <a:endParaRPr lang="en-US" altLang="zh-CN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6680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3595F-0E1D-215B-9E5C-6FDBB71ED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5152FBF-2947-3989-4498-8A129CEC1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8E2D02E-2718-A6E6-D1D9-83BB5EF57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749F8E-9DEE-F013-5CAD-3F186D916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81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A9E09-D1A5-4964-96DD-C272DDCB1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EBCDFF-9E79-4D83-8BE4-E4BFC5ECE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CCAD58-37AD-4096-8D7A-A24DFF04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67ACE-0889-48EB-9F4E-B3BCF2B6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EAD6D4-E8C8-48A5-BB8F-9416801C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761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64D9D-F39E-4DCB-BB8E-772CADB3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AC28BA-54D0-48F9-BF08-F578B7290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C4DAA3-AB46-429F-BC38-22600B11B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C0907F-8060-4F71-8001-A8466CC2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F4A13E-29A6-4BF2-8C16-0FB39D70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331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FD02FF-058B-4611-ABBD-4FDAD2B21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9E8EBE-CE0B-44F6-996F-EE71D47E9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A2D0EB-F6F8-4D56-B88D-BA61D716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3770A1-7DF4-40DD-A36F-ACD6CE95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B44572-2E41-468F-8E0F-A906DA72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620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4397375" y="75311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608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D88FC-2026-47CE-B797-B1AD70ED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70A4E-F739-4E8B-A81C-34A733F5F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29521F-7FA9-4DBF-8B95-7BC72527F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65F88F-3CE8-4DFD-AEA5-9A9E216F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3A02CF-7CAB-4224-9369-8F133B54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06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60236-3122-40C8-A2BA-BE946F41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86EE4-A9C1-4E1C-895C-4CDB09B8B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2B996B-9399-4D3D-A561-B097415A8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9ADBB-01D4-405F-BA5E-591CE440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86D59-FB6F-415F-8F1E-98A6030E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10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9FAED-22B0-4915-9A53-246450B9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F1BAA-EA45-4118-9B95-7FCBF41D9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9ECD2A-91F2-4487-AE4B-EA69B39C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5F7DBE-57D0-48E9-B406-0401AB4A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FA0907-AE21-476E-9A56-D741C233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A49AB5-DF57-4E34-AB28-EC26CBEF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51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DEF9B-557E-414A-912F-4BB938D4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A3C8C9-F524-4911-A0EC-1513F3C6F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F3D93D-81A7-4D47-ADFA-977E08AAE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34450E-175D-46A3-921B-85EA2F7D1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0676AD-52CC-424E-B279-7BC879365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8EE84D-FE41-43AC-B521-67A7B8FA9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1C6F89-7291-42CD-9487-50AE2A945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BFE8EB-BAC4-454E-A4DC-B69FA3C5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42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043C2-BD38-4F33-8C41-E25AD911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AB3807-44D3-4F4F-8060-E10F9123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FDA364-765C-4F94-96E7-AB9BA576F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584DDB-B007-4AC9-8CFF-E1EF419D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66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3C10E9-CFE1-44EA-B43D-E2797426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9073A9-8FD3-4B49-9F06-04B003BF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157F4-6FDC-4693-B09D-6DDD79AC7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6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26233-671A-43E2-8306-42566CB5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016B2F-7E31-4513-98D9-0D185CC95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3797B9-3363-4999-844F-ED482410C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27F5C5-6AFE-4E7F-93A8-97936C81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92E0EA-2690-498A-923C-A5879D34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26570A-8237-4E65-B919-60E7141E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399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90762-5967-49C3-AC7B-B383B88B0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8B31A2-8F84-4212-80A0-D63B5CF77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0627BA-620A-436F-B3ED-90C797630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8EF30F-A058-4400-A273-EB00858C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69AC-3566-4F4B-965A-CB7ECF5E2515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7AD9F7-FD42-449F-AD4B-703C825BE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F009EC-CCD3-4324-8356-1AC2B8FD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157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AA2EB0-E6C2-4DDA-AC6C-830B48C6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A8DF27-379A-436C-AF46-66828990B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D2337C-9985-455D-B7E4-9F819830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469AC-3566-4F4B-965A-CB7ECF5E2515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153385-F15D-457C-B14A-0B471547A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4F1B8F-872F-4EC9-A7E5-E54C45DEF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87B4E-8BB0-44A0-AADC-C7FC883A5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86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69" y="239643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8172" y="201754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000" y="187788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50759" y="2517264"/>
            <a:ext cx="9641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Language in a Bottle: Language Model Guided Concept Bottlenecks for Interpretable Image Classification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070" y="0"/>
            <a:ext cx="1966449" cy="57599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35D3E6C-F41E-4072-8654-E0972F85A092}"/>
              </a:ext>
            </a:extLst>
          </p:cNvPr>
          <p:cNvSpPr txBox="1"/>
          <p:nvPr/>
        </p:nvSpPr>
        <p:spPr>
          <a:xfrm>
            <a:off x="5357657" y="4641820"/>
            <a:ext cx="1476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j-lt"/>
              </a:rPr>
              <a:t>CVPR 2023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7476EB-0FF3-48DC-F593-FA4287E1073C}"/>
              </a:ext>
            </a:extLst>
          </p:cNvPr>
          <p:cNvSpPr txBox="1"/>
          <p:nvPr/>
        </p:nvSpPr>
        <p:spPr>
          <a:xfrm>
            <a:off x="3434295" y="4275775"/>
            <a:ext cx="620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Yue Yang, Artemis Panagopoulou, Shenghao Zhou, Daniel Jin,</a:t>
            </a:r>
          </a:p>
        </p:txBody>
      </p:sp>
    </p:spTree>
    <p:extLst>
      <p:ext uri="{BB962C8B-B14F-4D97-AF65-F5344CB8AC3E}">
        <p14:creationId xmlns:p14="http://schemas.microsoft.com/office/powerpoint/2010/main" val="322455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FA3DDB-A29B-6CAB-815C-632BD7C6AE7F}"/>
              </a:ext>
            </a:extLst>
          </p:cNvPr>
          <p:cNvSpPr txBox="1"/>
          <p:nvPr/>
        </p:nvSpPr>
        <p:spPr>
          <a:xfrm>
            <a:off x="660399" y="958043"/>
            <a:ext cx="332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概念的区分性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29A4FD-C7A4-E796-F3DB-C85756F11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42" y="1511054"/>
            <a:ext cx="5150115" cy="9970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84A0BB0-1272-32C5-96F9-75B8F5FDA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104" y="2654028"/>
            <a:ext cx="5042624" cy="7749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B2D8110-8F2A-08D1-5490-19FAF999F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318" y="4583593"/>
            <a:ext cx="5362136" cy="83609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07FBB43-AEB0-AAC0-F9AD-850E0FD7E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967" y="3733762"/>
            <a:ext cx="4746090" cy="404429"/>
          </a:xfrm>
          <a:prstGeom prst="rect">
            <a:avLst/>
          </a:prstGeom>
        </p:spPr>
      </p:pic>
      <p:pic>
        <p:nvPicPr>
          <p:cNvPr id="1026" name="Picture 2" descr="【信息论】信息论基础概念（熵，条件熵，联合熵，互信息，交叉熵，KL距离） - 知乎">
            <a:extLst>
              <a:ext uri="{FF2B5EF4-FFF2-40B4-BE49-F238E27FC236}">
                <a16:creationId xmlns:a16="http://schemas.microsoft.com/office/drawing/2014/main" id="{1FCD7641-0233-A0C2-0EEC-4EC1CA54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493" y="2425030"/>
            <a:ext cx="4516598" cy="200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068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FA3DDB-A29B-6CAB-815C-632BD7C6AE7F}"/>
              </a:ext>
            </a:extLst>
          </p:cNvPr>
          <p:cNvSpPr txBox="1"/>
          <p:nvPr/>
        </p:nvSpPr>
        <p:spPr>
          <a:xfrm>
            <a:off x="660400" y="958043"/>
            <a:ext cx="342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概念的完备性</a:t>
            </a:r>
            <a:endParaRPr lang="en-US" altLang="zh-CN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8051D9-7201-FF2D-AA29-E8C633E29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974" y="1617337"/>
            <a:ext cx="5150115" cy="9970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8814FC-18F3-D03A-0B15-59198E927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974" y="2834866"/>
            <a:ext cx="5358065" cy="55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7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AF88AF-8690-4EED-BB78-70F6DFC22C2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67310B-FB3F-4D06-B8BF-87F4966CB06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A336AB-85A1-4B21-8070-FAAE12EF8A8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CDC6C8E-BB30-4A08-955C-9F0D478ECF66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F1530D8B-A116-40D5-82DB-AFCEB4A34740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FA3DDB-A29B-6CAB-815C-632BD7C6AE7F}"/>
              </a:ext>
            </a:extLst>
          </p:cNvPr>
          <p:cNvSpPr txBox="1"/>
          <p:nvPr/>
        </p:nvSpPr>
        <p:spPr>
          <a:xfrm>
            <a:off x="660400" y="958043"/>
            <a:ext cx="342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）模型预测</a:t>
            </a: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B09971-F66E-20B2-74B3-DCFE02E0B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635" y="850235"/>
            <a:ext cx="5659191" cy="565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90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B7BDE5-2EC6-C634-83BD-45AECBDB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438" y="0"/>
            <a:ext cx="9468404" cy="50351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2E388C5-6DB6-C97C-08A7-71643366E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38" y="5166857"/>
            <a:ext cx="10687599" cy="12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3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6E649-C62A-FFB0-A4EE-0B6C5C160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38C92BA8-92C1-950D-6611-059278187D41}"/>
              </a:ext>
            </a:extLst>
          </p:cNvPr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>
            <a:extLst>
              <a:ext uri="{FF2B5EF4-FFF2-40B4-BE49-F238E27FC236}">
                <a16:creationId xmlns:a16="http://schemas.microsoft.com/office/drawing/2014/main" id="{F862862D-2538-3BE4-91D0-07BF95DE5E15}"/>
              </a:ext>
            </a:extLst>
          </p:cNvPr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9E65F98-3039-E75B-DC87-1E7AF4402FCD}"/>
              </a:ext>
            </a:extLst>
          </p:cNvPr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B53F32DE-1750-2885-87CB-9A1AC969EF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D200224A-9AD7-141E-FF04-99134BD1CFFA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3B797D1-4D69-606B-EEA0-5BA1B214A5AF}"/>
              </a:ext>
            </a:extLst>
          </p:cNvPr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30C0B9D-41EF-62B9-2098-DEE1E960683F}"/>
              </a:ext>
            </a:extLst>
          </p:cNvPr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A65EC09-7ADD-91D3-E67C-C6F644120362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AF3AC71-44DA-A3BC-3219-E2EEF3FE2A52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064C2E2-8507-1C3E-B10E-1462F81E0564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5F46A45-D49F-47F9-455D-EED2CFE56693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8CA1FC1F-2E68-781D-AE85-6217EB8B260A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C13D03-A9A0-C39C-10BC-F3C5C9BE1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761" y="1410778"/>
            <a:ext cx="8213777" cy="36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0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7A57A5-CE7D-3631-6873-A7DE2567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038" y="1119361"/>
            <a:ext cx="5289226" cy="22703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ED6EA3-1C2D-5F27-50F3-7BE0490C0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973" y="1041608"/>
            <a:ext cx="5531134" cy="24258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4BDB4DB-1B10-F834-1767-CD75911F8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554" y="3481082"/>
            <a:ext cx="4543336" cy="26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9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064B85-5F05-20C6-9EA6-FAF0F7BAF536}"/>
              </a:ext>
            </a:extLst>
          </p:cNvPr>
          <p:cNvSpPr txBox="1"/>
          <p:nvPr/>
        </p:nvSpPr>
        <p:spPr>
          <a:xfrm>
            <a:off x="851338" y="932776"/>
            <a:ext cx="213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人类评估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0E1210-9F4D-F487-2F49-F808775439F0}"/>
              </a:ext>
            </a:extLst>
          </p:cNvPr>
          <p:cNvSpPr txBox="1"/>
          <p:nvPr/>
        </p:nvSpPr>
        <p:spPr>
          <a:xfrm>
            <a:off x="851338" y="1302108"/>
            <a:ext cx="10166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     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272B8A-13A9-32CC-B946-AE8EF3BE2C7B}"/>
              </a:ext>
            </a:extLst>
          </p:cNvPr>
          <p:cNvSpPr txBox="1"/>
          <p:nvPr/>
        </p:nvSpPr>
        <p:spPr>
          <a:xfrm>
            <a:off x="1056438" y="1368270"/>
            <a:ext cx="1093995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D2129"/>
                </a:solidFill>
                <a:latin typeface="Arial" panose="020B0604020202020204" pitchFamily="34" charset="0"/>
              </a:rPr>
              <a:t>作者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引入了两个人类评估指标来评估概念瓶颈的质量：</a:t>
            </a:r>
            <a:endParaRPr lang="en-US" altLang="zh-CN" dirty="0">
              <a:solidFill>
                <a:srgbClr val="1D2129"/>
              </a:solidFill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1D2129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(1)Factuality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zh-CN" altLang="en-US" dirty="0"/>
              <a:t>衡量概念在描述指定类别时的准确性。具体而言，要求标注者判断这些概念是否准确地描述了真实的图像</a:t>
            </a:r>
            <a:endParaRPr lang="en-US" altLang="zh-CN" b="0" i="0" dirty="0">
              <a:solidFill>
                <a:srgbClr val="1D2129"/>
              </a:solidFill>
              <a:effectLst/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1D2129"/>
              </a:solidFill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1D2129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1D2129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(2)</a:t>
            </a:r>
            <a:r>
              <a:rPr lang="en-US" altLang="zh-CN" b="0" i="0" dirty="0" err="1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Groundability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zh-CN" altLang="en-US" dirty="0"/>
              <a:t>衡量模型将概念与图像对应的结果是否与人类的理解一致。具体方法是让标注者评估概念在由 </a:t>
            </a:r>
            <a:r>
              <a:rPr lang="en-US" altLang="zh-CN" dirty="0"/>
              <a:t>CLIP </a:t>
            </a:r>
            <a:r>
              <a:rPr lang="zh-CN" altLang="en-US" dirty="0"/>
              <a:t>对齐得分排名的前 </a:t>
            </a:r>
            <a:r>
              <a:rPr lang="en-US" altLang="zh-CN" dirty="0"/>
              <a:t>k </a:t>
            </a:r>
            <a:r>
              <a:rPr lang="zh-CN" altLang="en-US" dirty="0"/>
              <a:t>张图像中的适用性。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F43E3C3-A73D-3CA5-FA87-33FA72061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579" y="2522432"/>
            <a:ext cx="4825913" cy="6710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42C6BB2-7B9D-00E7-9590-094C1DBCD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146" y="3968757"/>
            <a:ext cx="4997707" cy="5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98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824E3E0-D17D-3D0B-E593-A88ABAF8C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54" y="944812"/>
            <a:ext cx="5063835" cy="34659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15F70C5-3B6A-B13D-CA45-F89C51B7E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744" y="803277"/>
            <a:ext cx="5683542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15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C4C76-2130-43D6-ABF8-A0D42B46969B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1D81A0-A6FF-45E1-9BF0-05D9D5C9C10C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9B7568F-9B2B-42AF-A8F3-094730C7B929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E4B6FE6-02B3-4D19-8490-9DD4D22C8311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262568E6-65BB-4A70-ADA5-1C64F26B8091}"/>
              </a:ext>
            </a:extLst>
          </p:cNvPr>
          <p:cNvSpPr txBox="1"/>
          <p:nvPr/>
        </p:nvSpPr>
        <p:spPr>
          <a:xfrm>
            <a:off x="1056438" y="137746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631679-08DC-44FD-3436-65895AEA2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178" y="816985"/>
            <a:ext cx="8293860" cy="556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24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951492"/>
            <a:ext cx="12192001" cy="1838567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44784" y="2252225"/>
            <a:ext cx="3793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>
              <a:defRPr/>
            </a:pPr>
            <a:r>
              <a:rPr lang="zh-CN" altLang="en-US" sz="5400" b="1" dirty="0">
                <a:solidFill>
                  <a:prstClr val="white"/>
                </a:solidFill>
                <a:cs typeface="+mn-ea"/>
                <a:sym typeface="+mn-lt"/>
              </a:rPr>
              <a:t>感 谢 聆 听</a:t>
            </a:r>
          </a:p>
        </p:txBody>
      </p:sp>
      <p:sp>
        <p:nvSpPr>
          <p:cNvPr id="12" name="椭圆 11"/>
          <p:cNvSpPr/>
          <p:nvPr/>
        </p:nvSpPr>
        <p:spPr>
          <a:xfrm>
            <a:off x="1524353" y="1558640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1418982"/>
            <a:ext cx="3140616" cy="2903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" y="212782"/>
            <a:ext cx="1966449" cy="57599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444598" y="3263845"/>
            <a:ext cx="6498497" cy="276956"/>
          </a:xfrm>
          <a:prstGeom prst="rect">
            <a:avLst/>
          </a:prstGeom>
        </p:spPr>
        <p:txBody>
          <a:bodyPr wrap="square" lIns="91397" tIns="45699" rIns="91397" bIns="45699">
            <a:spAutoFit/>
          </a:bodyPr>
          <a:lstStyle/>
          <a:p>
            <a:pPr defTabSz="913765">
              <a:defRPr/>
            </a:pPr>
            <a:r>
              <a:rPr lang="en-US" altLang="zh-CN" sz="1200" b="1" dirty="0">
                <a:solidFill>
                  <a:prstClr val="white"/>
                </a:solidFill>
                <a:cs typeface="+mn-ea"/>
                <a:sym typeface="+mn-lt"/>
              </a:rPr>
              <a:t>THANKS FOR ALL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标题占位符 1">
            <a:extLst>
              <a:ext uri="{FF2B5EF4-FFF2-40B4-BE49-F238E27FC236}">
                <a16:creationId xmlns:a16="http://schemas.microsoft.com/office/drawing/2014/main" id="{D7B251A9-C9D0-42AC-893C-DDF796B5D1D9}"/>
              </a:ext>
            </a:extLst>
          </p:cNvPr>
          <p:cNvSpPr txBox="1"/>
          <p:nvPr/>
        </p:nvSpPr>
        <p:spPr>
          <a:xfrm>
            <a:off x="1056438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B88C55-2E18-4D9E-E6EC-A55F989D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73" y="948790"/>
            <a:ext cx="5454930" cy="9525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82DD14-0202-7B7F-3F5D-84498FEA0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903" y="920659"/>
            <a:ext cx="5588287" cy="4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62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E5F766-96DF-C61F-AB99-DE791F2A8DAB}"/>
              </a:ext>
            </a:extLst>
          </p:cNvPr>
          <p:cNvSpPr txBox="1"/>
          <p:nvPr/>
        </p:nvSpPr>
        <p:spPr>
          <a:xfrm>
            <a:off x="660400" y="904609"/>
            <a:ext cx="1664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）背景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63DEBF-72BE-ACA0-D811-AD172F6E6C4A}"/>
              </a:ext>
            </a:extLst>
          </p:cNvPr>
          <p:cNvSpPr txBox="1"/>
          <p:nvPr/>
        </p:nvSpPr>
        <p:spPr>
          <a:xfrm>
            <a:off x="851338" y="1514858"/>
            <a:ext cx="10596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           </a:t>
            </a:r>
            <a:r>
              <a:rPr lang="zh-CN" altLang="en-US" sz="2800" dirty="0"/>
              <a:t>随着深度学习技术的不断进步，各种深度学习模型在各类任务上的准确率达到了令人满意的水平。而然由于决策的过程并不透明，这使得它们在一些特定领域应用受到阻碍。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FCCD1D-BE26-E1A9-0DC8-B1C7629DFCD7}"/>
              </a:ext>
            </a:extLst>
          </p:cNvPr>
          <p:cNvSpPr txBox="1"/>
          <p:nvPr/>
        </p:nvSpPr>
        <p:spPr>
          <a:xfrm>
            <a:off x="851338" y="2830195"/>
            <a:ext cx="10611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   </a:t>
            </a:r>
            <a:r>
              <a:rPr lang="zh-CN" altLang="en-US" sz="2800" dirty="0"/>
              <a:t>因此对于模型可解释性的研究有着重要的应用价值。可解释任务目前主要有两种方法：事后解释和设计内在可解释模型。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41DFE03C-4D78-8CB8-9C58-1CF6C34679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0F6CDB-90ED-F4CF-8582-95703B8EA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66" y="3912546"/>
            <a:ext cx="3793814" cy="25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9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A1BDE-5891-DDC1-280E-DA3DC4687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F80D6565-BB54-7DD3-47EB-02EF87EBCA6D}"/>
              </a:ext>
            </a:extLst>
          </p:cNvPr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>
            <a:extLst>
              <a:ext uri="{FF2B5EF4-FFF2-40B4-BE49-F238E27FC236}">
                <a16:creationId xmlns:a16="http://schemas.microsoft.com/office/drawing/2014/main" id="{6C35EBB4-EC3D-32CB-5791-833A7B15C089}"/>
              </a:ext>
            </a:extLst>
          </p:cNvPr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DF2BA49-D241-86C8-2DB5-E37ADC48C7B0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C5FF6D8A-91E1-FCFA-6280-3610DEB8C6D9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61BD0B3-3911-5448-2E1C-4C8BEF771C2E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FB0FE3F2-3FF9-EB50-B58F-0D0BDF97C62A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F8481ABA-FD3E-CE30-66BA-033DE769D479}"/>
              </a:ext>
            </a:extLst>
          </p:cNvPr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AFD30E5C-7C9D-3EC8-ACEC-4EF55897CC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3A8887C8-ADF8-1823-039C-EBB908BFF236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5379240-29EF-DD54-5804-5BED0B4E0433}"/>
              </a:ext>
            </a:extLst>
          </p:cNvPr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DE16250-3645-9802-201D-8FE3E47AC0EA}"/>
              </a:ext>
            </a:extLst>
          </p:cNvPr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CB4303DD-095A-60A3-23E7-39731E72D56E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BC679D-DB88-60E6-DF51-1ABD46AD5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709" y="505792"/>
            <a:ext cx="5865882" cy="584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27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6FEEB-552B-9897-8982-83D370C5D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C15FBA70-C3D8-1812-53B2-02B0AC70C6E4}"/>
              </a:ext>
            </a:extLst>
          </p:cNvPr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>
            <a:extLst>
              <a:ext uri="{FF2B5EF4-FFF2-40B4-BE49-F238E27FC236}">
                <a16:creationId xmlns:a16="http://schemas.microsoft.com/office/drawing/2014/main" id="{413FEB24-D846-F585-9056-E3DA0A06D1D3}"/>
              </a:ext>
            </a:extLst>
          </p:cNvPr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A804B6D-DDA4-E2B4-C818-24B13E8CAA22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8DC243E4-FD2D-956D-D777-A76FC927B559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C8B3FFC-F985-2499-C11F-24DD38D216CD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37EE827E-FC6D-AF13-782F-07A04FAAAE5E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0BF9EE2C-452B-41D7-49AB-9B4A36C5F507}"/>
              </a:ext>
            </a:extLst>
          </p:cNvPr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90E8B1FB-E9F4-A507-7A51-4374491B08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E9E727F7-B8F5-F678-1860-617DFABF9D72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0128E58-3B81-054E-471C-BF260A709952}"/>
              </a:ext>
            </a:extLst>
          </p:cNvPr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733C74A-9402-9DFA-4298-FCD61CFEEFDF}"/>
              </a:ext>
            </a:extLst>
          </p:cNvPr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5121E937-7B28-73A6-E5D4-D2320C5C73F2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pic>
        <p:nvPicPr>
          <p:cNvPr id="1026" name="Picture 2" descr="Concept Bottleneck Models (CBM)-CSDN博客">
            <a:extLst>
              <a:ext uri="{FF2B5EF4-FFF2-40B4-BE49-F238E27FC236}">
                <a16:creationId xmlns:a16="http://schemas.microsoft.com/office/drawing/2014/main" id="{A10FC0D4-6831-4F13-3873-D6F789FB5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303978"/>
            <a:ext cx="10586988" cy="48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644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E5F766-96DF-C61F-AB99-DE791F2A8DAB}"/>
              </a:ext>
            </a:extLst>
          </p:cNvPr>
          <p:cNvSpPr txBox="1"/>
          <p:nvPr/>
        </p:nvSpPr>
        <p:spPr>
          <a:xfrm>
            <a:off x="660400" y="984862"/>
            <a:ext cx="2288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motivation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85D1F2-439C-48EA-5B4A-680ACE3B10F6}"/>
              </a:ext>
            </a:extLst>
          </p:cNvPr>
          <p:cNvSpPr txBox="1"/>
          <p:nvPr/>
        </p:nvSpPr>
        <p:spPr>
          <a:xfrm>
            <a:off x="1631178" y="1558137"/>
            <a:ext cx="9451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</a:t>
            </a:r>
            <a:r>
              <a:rPr lang="zh-CN" altLang="en-US" dirty="0"/>
              <a:t>而然现行的</a:t>
            </a:r>
            <a:r>
              <a:rPr lang="en-US" altLang="zh-CN" dirty="0"/>
              <a:t>CBM</a:t>
            </a:r>
            <a:r>
              <a:rPr lang="zh-CN" altLang="en-US" dirty="0"/>
              <a:t>主要存在两个问题：第一个问题是分类任务依赖概念注释，这是由人类专家人工完成的，耗时耗力，而且也受人类专家的主观判断的影响。第二问题是</a:t>
            </a:r>
            <a:r>
              <a:rPr lang="en-US" altLang="zh-CN" dirty="0"/>
              <a:t>CBM</a:t>
            </a:r>
            <a:r>
              <a:rPr lang="zh-CN" altLang="en-US" dirty="0"/>
              <a:t>的性能与一般黑盒模型相比，</a:t>
            </a:r>
            <a:r>
              <a:rPr lang="en-US" altLang="zh-CN" dirty="0"/>
              <a:t>CBM</a:t>
            </a:r>
            <a:r>
              <a:rPr lang="zh-CN" altLang="en-US" dirty="0"/>
              <a:t>的性能要差不少。        </a:t>
            </a:r>
            <a:endParaRPr lang="en-US" altLang="zh-CN" dirty="0"/>
          </a:p>
          <a:p>
            <a:r>
              <a:rPr lang="en-US" altLang="zh-CN" dirty="0"/>
              <a:t>      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D159B6-E3C8-378B-49AC-1153EB9AA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02" y="2490602"/>
            <a:ext cx="4826248" cy="36069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060D8F-FFC6-F81E-D087-C10C07DD6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50" y="2509652"/>
            <a:ext cx="4934204" cy="356888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22AC975-1179-5E86-1DA1-A274A09389DF}"/>
              </a:ext>
            </a:extLst>
          </p:cNvPr>
          <p:cNvSpPr txBox="1"/>
          <p:nvPr/>
        </p:nvSpPr>
        <p:spPr>
          <a:xfrm>
            <a:off x="2787091" y="6078535"/>
            <a:ext cx="22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PCBM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7E5DD6-4234-8711-34D5-5DA4A9F61082}"/>
              </a:ext>
            </a:extLst>
          </p:cNvPr>
          <p:cNvSpPr txBox="1"/>
          <p:nvPr/>
        </p:nvSpPr>
        <p:spPr>
          <a:xfrm>
            <a:off x="8018566" y="6048708"/>
            <a:ext cx="223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PCBM-h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833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15B26-D12E-E84F-DB85-3597124BA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C50981F8-93D8-C346-A656-48AE16BA6E57}"/>
              </a:ext>
            </a:extLst>
          </p:cNvPr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>
            <a:extLst>
              <a:ext uri="{FF2B5EF4-FFF2-40B4-BE49-F238E27FC236}">
                <a16:creationId xmlns:a16="http://schemas.microsoft.com/office/drawing/2014/main" id="{D689C856-0D1A-EE67-24E7-F94480BBC414}"/>
              </a:ext>
            </a:extLst>
          </p:cNvPr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FA0092A-0A1E-C5D1-E736-25908B249EE2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0E899122-E76B-FDCF-7D15-8EB9C3AC20F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EAA2D00-7382-1C7D-9216-4176E171B7B2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4FA8BB7F-63F2-81BB-059E-8257BC301DF5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883E3685-1954-4080-5298-07457C3BB559}"/>
              </a:ext>
            </a:extLst>
          </p:cNvPr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5D2F962B-D8C5-78B4-7097-AF11F74E70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6CD854C7-BBF3-3D7A-7AA6-914EEEAF2E70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528F76D-48E6-5182-B6EA-41413143BD17}"/>
              </a:ext>
            </a:extLst>
          </p:cNvPr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B704F60-1D69-04C8-C742-75BB215756DE}"/>
              </a:ext>
            </a:extLst>
          </p:cNvPr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1365B70A-DB75-3C18-7104-449596A4024B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61EE57-35FD-EF8D-718E-3CC4CD447404}"/>
              </a:ext>
            </a:extLst>
          </p:cNvPr>
          <p:cNvSpPr txBox="1"/>
          <p:nvPr/>
        </p:nvSpPr>
        <p:spPr>
          <a:xfrm>
            <a:off x="761748" y="967075"/>
            <a:ext cx="9451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针对以上两个问题，作者使用</a:t>
            </a:r>
            <a:r>
              <a:rPr lang="en-US" altLang="zh-CN" dirty="0"/>
              <a:t>LLM</a:t>
            </a:r>
            <a:r>
              <a:rPr lang="zh-CN" altLang="en-US" dirty="0"/>
              <a:t>自动对图片添加概念注释，并重新设计了一个</a:t>
            </a:r>
            <a:r>
              <a:rPr lang="en-US" altLang="zh-CN" dirty="0"/>
              <a:t>CBM</a:t>
            </a:r>
            <a:r>
              <a:rPr lang="zh-CN" altLang="en-US" dirty="0"/>
              <a:t>架构（</a:t>
            </a:r>
            <a:r>
              <a:rPr lang="en-US" altLang="zh-CN" dirty="0" err="1"/>
              <a:t>LaBo</a:t>
            </a:r>
            <a:r>
              <a:rPr lang="zh-CN" altLang="en-US" dirty="0"/>
              <a:t>）提高分类水平。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95861C-A070-D6EF-516E-1925937AD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1820067"/>
            <a:ext cx="6916049" cy="406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97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35CE67DA-8DF0-4A90-BBA9-237E6B31F313}"/>
              </a:ext>
            </a:extLst>
          </p:cNvPr>
          <p:cNvSpPr txBox="1"/>
          <p:nvPr/>
        </p:nvSpPr>
        <p:spPr>
          <a:xfrm>
            <a:off x="1042966" y="149511"/>
            <a:ext cx="5435600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E5F766-96DF-C61F-AB99-DE791F2A8DAB}"/>
              </a:ext>
            </a:extLst>
          </p:cNvPr>
          <p:cNvSpPr txBox="1"/>
          <p:nvPr/>
        </p:nvSpPr>
        <p:spPr>
          <a:xfrm>
            <a:off x="660399" y="1091609"/>
            <a:ext cx="2862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）模型整体架构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A2B219-5EF9-B677-EF7E-C57B0943E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092" y="1620046"/>
            <a:ext cx="8339815" cy="48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5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C44A6-2FD9-874D-D07D-598317B7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AB0C4E9-8FD5-8267-35A1-6CE4431DF424}"/>
              </a:ext>
            </a:extLst>
          </p:cNvPr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>
            <a:extLst>
              <a:ext uri="{FF2B5EF4-FFF2-40B4-BE49-F238E27FC236}">
                <a16:creationId xmlns:a16="http://schemas.microsoft.com/office/drawing/2014/main" id="{F47DACD3-1273-73F6-605D-68654F085ACC}"/>
              </a:ext>
            </a:extLst>
          </p:cNvPr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6A0A293-21FE-CB38-8562-10E0F66C9D0E}"/>
              </a:ext>
            </a:extLst>
          </p:cNvPr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自强不息 厚德载物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3EBF3B70-D83D-586F-E6C3-32C3656E01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42BA472D-ED22-590B-08ED-0A900D16164F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362C188-F654-1EA4-2422-3444F4825F67}"/>
              </a:ext>
            </a:extLst>
          </p:cNvPr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cs typeface="+mn-ea"/>
                <a:sym typeface="+mn-lt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3740609-1879-89B2-34F2-4C1B9369A6B1}"/>
              </a:ext>
            </a:extLst>
          </p:cNvPr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cs typeface="+mn-ea"/>
                <a:sym typeface="+mn-lt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91C5712-10C9-7819-25D7-F3213831A031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520AD25-FC9D-7E98-BB9E-F33AFFFB4E80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9AAF395-9300-4321-820C-DBED092A5B10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0C6CFB3-3A55-CCAA-CADB-BB551293DCBE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3" name="标题占位符 1">
            <a:extLst>
              <a:ext uri="{FF2B5EF4-FFF2-40B4-BE49-F238E27FC236}">
                <a16:creationId xmlns:a16="http://schemas.microsoft.com/office/drawing/2014/main" id="{9BF30FA4-3172-59D5-6346-B31B8A5782E6}"/>
              </a:ext>
            </a:extLst>
          </p:cNvPr>
          <p:cNvSpPr txBox="1"/>
          <p:nvPr/>
        </p:nvSpPr>
        <p:spPr>
          <a:xfrm>
            <a:off x="1042966" y="140479"/>
            <a:ext cx="2193293" cy="50649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Methodology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B16E06-E74E-6B27-8BEA-83EFD9031A08}"/>
              </a:ext>
            </a:extLst>
          </p:cNvPr>
          <p:cNvSpPr txBox="1"/>
          <p:nvPr/>
        </p:nvSpPr>
        <p:spPr>
          <a:xfrm>
            <a:off x="660399" y="958043"/>
            <a:ext cx="503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）概念生成与选择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C5A998-F7C2-DF65-D230-BE5854B71A20}"/>
                  </a:ext>
                </a:extLst>
              </p:cNvPr>
              <p:cNvSpPr txBox="1"/>
              <p:nvPr/>
            </p:nvSpPr>
            <p:spPr>
              <a:xfrm>
                <a:off x="6472651" y="3209615"/>
                <a:ext cx="5150116" cy="1251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       对于概念的选择，作者是从每个类的候选集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dirty="0"/>
                  <a:t>中，根据一个得分函数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，选出该类的概念集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dirty="0"/>
                  <a:t>，主要考虑两种性质，一种是区分性，另一种是完备性。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C5A998-F7C2-DF65-D230-BE5854B71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651" y="3209615"/>
                <a:ext cx="5150116" cy="1251112"/>
              </a:xfrm>
              <a:prstGeom prst="rect">
                <a:avLst/>
              </a:prstGeom>
              <a:blipFill>
                <a:blip r:embed="rId4"/>
                <a:stretch>
                  <a:fillRect l="-1065" t="-2927" r="-592" b="-6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BC5F4743-E36A-FE3A-7D07-A140661C6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256" y="4488858"/>
            <a:ext cx="5150115" cy="9970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C07F2E8-0205-E88D-594D-350F6FBD41E9}"/>
              </a:ext>
            </a:extLst>
          </p:cNvPr>
          <p:cNvSpPr txBox="1"/>
          <p:nvPr/>
        </p:nvSpPr>
        <p:spPr>
          <a:xfrm>
            <a:off x="6621255" y="1511040"/>
            <a:ext cx="472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对于概念的生成，作者是分别对每个类使用</a:t>
            </a:r>
            <a:r>
              <a:rPr lang="en-US" altLang="zh-CN" dirty="0"/>
              <a:t>GPT3</a:t>
            </a:r>
            <a:r>
              <a:rPr lang="zh-CN" altLang="en-US" dirty="0"/>
              <a:t>生成相应的概念候选集。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7F180F-03CD-D038-74A5-03C54318C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686" y="1469410"/>
            <a:ext cx="6211965" cy="486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98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beyijpg">
      <a:majorFont>
        <a:latin typeface="Times New Roman" panose="020F0302020204030204"/>
        <a:ea typeface="微软雅黑"/>
        <a:cs typeface=""/>
      </a:majorFont>
      <a:minorFont>
        <a:latin typeface="Times New Roman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4-2</Template>
  <TotalTime>18219</TotalTime>
  <Words>2024</Words>
  <Application>Microsoft Office PowerPoint</Application>
  <PresentationFormat>宽屏</PresentationFormat>
  <Paragraphs>199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Helvetica Neue</vt:lpstr>
      <vt:lpstr>Poppins-Medium</vt:lpstr>
      <vt:lpstr>ui-sans-serif</vt:lpstr>
      <vt:lpstr>等线</vt:lpstr>
      <vt:lpstr>微软雅黑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won gary</dc:creator>
  <cp:lastModifiedBy>xiong guo</cp:lastModifiedBy>
  <cp:revision>1151</cp:revision>
  <dcterms:created xsi:type="dcterms:W3CDTF">2022-04-19T02:24:36Z</dcterms:created>
  <dcterms:modified xsi:type="dcterms:W3CDTF">2024-10-26T10:23:42Z</dcterms:modified>
</cp:coreProperties>
</file>